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311" r:id="rId5"/>
    <p:sldId id="312" r:id="rId6"/>
    <p:sldId id="259" r:id="rId7"/>
    <p:sldId id="260" r:id="rId8"/>
    <p:sldId id="261" r:id="rId9"/>
    <p:sldId id="262" r:id="rId10"/>
    <p:sldId id="263" r:id="rId11"/>
    <p:sldId id="264" r:id="rId12"/>
    <p:sldId id="31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14" r:id="rId24"/>
    <p:sldId id="275" r:id="rId25"/>
    <p:sldId id="315" r:id="rId26"/>
    <p:sldId id="316" r:id="rId27"/>
    <p:sldId id="317" r:id="rId28"/>
    <p:sldId id="318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320" r:id="rId41"/>
    <p:sldId id="287" r:id="rId42"/>
    <p:sldId id="288" r:id="rId43"/>
    <p:sldId id="32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9" r:id="rId66"/>
    <p:sldId id="31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4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5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0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6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6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9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flat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12/guide-convolutional-neural-network-cnn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green plant&#10;&#10;Description automatically generated with low confidence">
            <a:extLst>
              <a:ext uri="{FF2B5EF4-FFF2-40B4-BE49-F238E27FC236}">
                <a16:creationId xmlns:a16="http://schemas.microsoft.com/office/drawing/2014/main" id="{08B28CCB-7860-45CE-8967-495A3A209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96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797E9E-6479-460A-A507-9C7C5183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1863" y="3429000"/>
            <a:ext cx="5248275" cy="2387600"/>
          </a:xfrm>
        </p:spPr>
        <p:txBody>
          <a:bodyPr anchor="t">
            <a:normAutofit/>
          </a:bodyPr>
          <a:lstStyle/>
          <a:p>
            <a:pPr algn="ctr"/>
            <a:r>
              <a:rPr lang="en-CA">
                <a:solidFill>
                  <a:srgbClr val="FFFFFF"/>
                </a:solidFill>
              </a:rPr>
              <a:t>Building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CC1E1-3956-4438-862A-00BC441BC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863" y="1932808"/>
            <a:ext cx="5248275" cy="1321670"/>
          </a:xfrm>
        </p:spPr>
        <p:txBody>
          <a:bodyPr anchor="ctr">
            <a:normAutofit/>
          </a:bodyPr>
          <a:lstStyle/>
          <a:p>
            <a:pPr algn="ctr"/>
            <a:r>
              <a:rPr lang="en-CA">
                <a:solidFill>
                  <a:srgbClr val="FFFFFF"/>
                </a:solidFill>
              </a:rPr>
              <a:t>(Convolutional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2834514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E2DF-C08B-4E3D-BE3D-64ECB713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7691-4713-412D-B1C2-79E44C71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863CD-9B7A-4858-A505-546B0E8C4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69" y="2772686"/>
            <a:ext cx="6134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8E54-DCFE-42F6-A0C6-CF121F35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41E4-3462-4498-8304-407EE0CA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87483-F071-4E90-9EF8-400BDF99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39" y="2189408"/>
            <a:ext cx="9497271" cy="42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7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B341-DA95-44A9-B3CC-F7F0653F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CNN is going to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134F-D41C-49E4-BFE8-39635B73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role of the </a:t>
            </a:r>
            <a:r>
              <a:rPr lang="en-US" sz="22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ConvNet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to reduce the images into a form which is easier to process, without losing features which are critical for getting a good prediction</a:t>
            </a:r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endParaRPr lang="en-US" sz="22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This is important when we are to design an architecture which is not only good at learning features but also is scalable to massive datasets.</a:t>
            </a:r>
            <a:endParaRPr lang="en-CA" sz="22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CA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0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9386-AE51-4938-ADC2-54326667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CBC9-82D4-44C9-B1E8-D888D337D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D15B-B30D-47F8-AF3E-6E27EB3B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21" y="2647734"/>
            <a:ext cx="7019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3FC0-B7E3-4926-814E-14ED1CB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Steps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9C40-B928-4461-8D94-0E977F4D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0472-BF2F-40B0-B9A7-27D2CC1D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816020"/>
            <a:ext cx="30099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45FF-3B13-4514-9366-BDBB3D0F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 Convolution (The Kernel/Filter)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E3AF-CE28-45B1-BA03-5EF51946B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380AC-9BF8-40A7-AE41-E2730DB2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66" y="2566772"/>
            <a:ext cx="4762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9F4D-9422-4084-A381-4EFE4E79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A0236-FBBB-43DD-99C8-EB75D0656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A707B-2E15-4080-BC7B-5D4DB319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19" y="2682978"/>
            <a:ext cx="6781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4E33-507F-489C-94A5-6B5EC397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853F-6705-40E4-8490-E895DDF4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5DC3D-9963-40F0-85C3-D7ADC2C9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62" y="2721999"/>
            <a:ext cx="69437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3ECF-6E54-4164-AA9D-ABF225D8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0FD7-4562-48FE-A70D-EF2FC55B1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6C678-93F5-417B-A1A2-7598FE8A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2647734"/>
            <a:ext cx="6686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87E8-95FA-47E4-932C-0163918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0646-E0BD-4F91-9B6A-78DC4559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7482-6601-4E65-B40B-3D869767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2328709"/>
            <a:ext cx="6791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5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18EE0-E918-467C-9B67-7BF356D9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579694"/>
            <a:ext cx="3910046" cy="29302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Table of Content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9EF20D-5821-4F54-BD14-AB7D16330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CF6A6-EC40-4C1B-85E3-068689D2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075" y="1636044"/>
            <a:ext cx="5714598" cy="35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8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201D-C656-4BE9-A983-79B78784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7450F-CC19-4BAE-9159-127E4655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EA87E-06B4-4100-8F96-A27E8FF4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12" y="2460369"/>
            <a:ext cx="69151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6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94D3-6958-4CF3-9AF5-23E66A96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4B17C-F399-4993-94B5-26E5384A3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19" y="600323"/>
            <a:ext cx="6581775" cy="2905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23A83-A4CE-400A-97CB-51F761D3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19" y="3522253"/>
            <a:ext cx="66770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2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3BC3-7EB6-4116-93AB-E12EAD78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last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C6BB-6B74-4529-BFCB-921267E9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0282F-C4D7-4D2B-B324-2C3B7CAC5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70" y="2450229"/>
            <a:ext cx="69627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3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64A8-2FFA-49B8-B99E-C6E676F0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9994-131B-4457-ACDA-6F689C9A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The Kernel shifts 9 times because of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Stride Length = 1,</a:t>
            </a:r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 every time performing a matrix multiplication operation between K and the portion P of the image over which the kernel is hovering.</a:t>
            </a:r>
            <a:endParaRPr lang="en-CA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25CFFB1-0570-4F93-8686-CCF2C55104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31" y="3087575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E3DD-498B-491E-AA90-5BE205ED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64ABA-0A24-425A-B58B-679C7FD44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DFC05-EA23-4C6A-938D-1623D07A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2335929"/>
            <a:ext cx="68865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3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6F92-0C4D-47E3-BBDC-6B9059A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Multiple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410C-3758-4464-AD8A-C62AFE9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6A4CEC9-97B5-4BD9-954F-52F27C2B2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03" y="1892096"/>
            <a:ext cx="83343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53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1C4B-D15C-4724-B67F-2E98E78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Explanation of the previous fig.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CCAD-AA91-498A-BA64-252493A8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The filter moves to the right with a certain Stride Value till it parses the complete width.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Moving on, it hops down to the beginning (left) of the image with the same Stride Value and repeats the process until the entire image is traversed.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In the case of images with multiple channels (e.g. RGB), the Kernel has the same depth as that of the input image. Matrix Multiplication is performed between 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charter"/>
              </a:rPr>
              <a:t>Kn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and In stack ([K1, I1]; [K2, I2]; [K3, I3]) and all the results are summed with the bias to give us a squashed one-depth channel Convoluted Feature Output.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290877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0990-63A0-4F6F-826D-F28CE2E5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35116-837E-4CA6-95B1-FE2197A7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With stride length =2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0B92933-DF64-403F-BF8A-490982039A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28" y="2189408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12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AF34-6BEB-4286-B898-6667992A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we are doing this? (Convolution)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3F29-CD86-4DBA-A0A4-246494A2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The objective of the Convolution Operation is to 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charter"/>
              </a:rPr>
              <a:t>extract the high-level features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 such as edges, from the input image. 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charter"/>
              </a:rPr>
              <a:t>ConvNets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need not be limited to only one Convolutional Layer.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Conventionally, the first </a:t>
            </a:r>
            <a:r>
              <a:rPr lang="en-US" sz="2200" b="0" i="0" dirty="0" err="1">
                <a:solidFill>
                  <a:srgbClr val="292929"/>
                </a:solidFill>
                <a:effectLst/>
                <a:latin typeface="charter"/>
              </a:rPr>
              <a:t>ConvLayer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is responsible for capturing the Low-Level features such as edges, color, gradient orientation, etc.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 With added layers, the architecture adapts to the High-Level features as well, giving us a network which has the wholesome understanding of images in the dataset, similar to how we would.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244843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BD61-FC0A-4537-B4E0-136E9630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AC3AE1E-C4B9-43A5-9D7E-4B61DFF6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80" y="2189163"/>
            <a:ext cx="5392239" cy="3822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061A7-6701-4A29-A903-67B8A0A67207}"/>
              </a:ext>
            </a:extLst>
          </p:cNvPr>
          <p:cNvSpPr txBox="1"/>
          <p:nvPr/>
        </p:nvSpPr>
        <p:spPr>
          <a:xfrm>
            <a:off x="2425307" y="6211669"/>
            <a:ext cx="795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https://docs.gimp.org/2.10/en/gimp-filter-convolution-matrix.html</a:t>
            </a:r>
          </a:p>
        </p:txBody>
      </p:sp>
    </p:spTree>
    <p:extLst>
      <p:ext uri="{BB962C8B-B14F-4D97-AF65-F5344CB8AC3E}">
        <p14:creationId xmlns:p14="http://schemas.microsoft.com/office/powerpoint/2010/main" val="210154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 descr="Abstract background of mesh on pink">
            <a:extLst>
              <a:ext uri="{FF2B5EF4-FFF2-40B4-BE49-F238E27FC236}">
                <a16:creationId xmlns:a16="http://schemas.microsoft.com/office/drawing/2014/main" id="{BF9C31A0-29C4-4C72-8596-DF5F238D8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2" r="-1" b="1553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BCC83-5E58-403A-A4EA-B9FDCC34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6"/>
            <a:ext cx="482649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What are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0057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F416-2F6A-4B30-90C9-291ECBB7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collage of a building&#10;&#10;Description automatically generated with low confidence">
            <a:extLst>
              <a:ext uri="{FF2B5EF4-FFF2-40B4-BE49-F238E27FC236}">
                <a16:creationId xmlns:a16="http://schemas.microsoft.com/office/drawing/2014/main" id="{269E130E-60D5-40A4-AD3C-857F3644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91" y="2189163"/>
            <a:ext cx="8966418" cy="3822700"/>
          </a:xfrm>
        </p:spPr>
      </p:pic>
    </p:spTree>
    <p:extLst>
      <p:ext uri="{BB962C8B-B14F-4D97-AF65-F5344CB8AC3E}">
        <p14:creationId xmlns:p14="http://schemas.microsoft.com/office/powerpoint/2010/main" val="338925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6E05-081E-414E-BF63-2BD380DC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place of worship, mosque&#10;&#10;Description automatically generated">
            <a:extLst>
              <a:ext uri="{FF2B5EF4-FFF2-40B4-BE49-F238E27FC236}">
                <a16:creationId xmlns:a16="http://schemas.microsoft.com/office/drawing/2014/main" id="{03ABC4CE-3F31-4D8E-A02F-6C53E2002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97" y="2189163"/>
            <a:ext cx="8073805" cy="3822700"/>
          </a:xfrm>
        </p:spPr>
      </p:pic>
    </p:spTree>
    <p:extLst>
      <p:ext uri="{BB962C8B-B14F-4D97-AF65-F5344CB8AC3E}">
        <p14:creationId xmlns:p14="http://schemas.microsoft.com/office/powerpoint/2010/main" val="131695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508A-5EEB-4070-9301-5EE25A76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ECAFD5-4673-4B0E-AFC4-BAF96BA9A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51" y="2189163"/>
            <a:ext cx="7931897" cy="3822700"/>
          </a:xfrm>
        </p:spPr>
      </p:pic>
    </p:spTree>
    <p:extLst>
      <p:ext uri="{BB962C8B-B14F-4D97-AF65-F5344CB8AC3E}">
        <p14:creationId xmlns:p14="http://schemas.microsoft.com/office/powerpoint/2010/main" val="3670715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3E9A-540A-4905-B6B9-CE63B725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AA8D21-DDD3-4CCF-8298-3D01960A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2233352"/>
            <a:ext cx="9593014" cy="3734321"/>
          </a:xfrm>
        </p:spPr>
      </p:pic>
    </p:spTree>
    <p:extLst>
      <p:ext uri="{BB962C8B-B14F-4D97-AF65-F5344CB8AC3E}">
        <p14:creationId xmlns:p14="http://schemas.microsoft.com/office/powerpoint/2010/main" val="1082114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FB37-6648-45E9-AEAD-F7332EA2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53370A-DAD9-4A77-9F4D-045C96EC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4" y="727323"/>
            <a:ext cx="9165372" cy="5093374"/>
          </a:xfrm>
        </p:spPr>
      </p:pic>
    </p:spTree>
    <p:extLst>
      <p:ext uri="{BB962C8B-B14F-4D97-AF65-F5344CB8AC3E}">
        <p14:creationId xmlns:p14="http://schemas.microsoft.com/office/powerpoint/2010/main" val="36100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9728-1CC8-4461-99CB-E0D9C2C6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21BB2E-7B3C-4E51-9068-C8E640AD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1" y="727323"/>
            <a:ext cx="10655709" cy="5284540"/>
          </a:xfrm>
        </p:spPr>
      </p:pic>
    </p:spTree>
    <p:extLst>
      <p:ext uri="{BB962C8B-B14F-4D97-AF65-F5344CB8AC3E}">
        <p14:creationId xmlns:p14="http://schemas.microsoft.com/office/powerpoint/2010/main" val="317240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89CB-C14E-46DB-AE9C-41CDC0AE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text, outdoor, black, white&#10;&#10;Description automatically generated">
            <a:extLst>
              <a:ext uri="{FF2B5EF4-FFF2-40B4-BE49-F238E27FC236}">
                <a16:creationId xmlns:a16="http://schemas.microsoft.com/office/drawing/2014/main" id="{72225412-D863-4C90-8F4E-D00F3ECEF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27" y="846137"/>
            <a:ext cx="8651389" cy="5284540"/>
          </a:xfrm>
        </p:spPr>
      </p:pic>
    </p:spTree>
    <p:extLst>
      <p:ext uri="{BB962C8B-B14F-4D97-AF65-F5344CB8AC3E}">
        <p14:creationId xmlns:p14="http://schemas.microsoft.com/office/powerpoint/2010/main" val="1405340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6D42-0839-4BCD-84FC-DFBC5C44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279A-3F66-41FB-8D15-D2C2D9694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32" y="580846"/>
            <a:ext cx="8668132" cy="5696308"/>
          </a:xfrm>
        </p:spPr>
      </p:pic>
    </p:spTree>
    <p:extLst>
      <p:ext uri="{BB962C8B-B14F-4D97-AF65-F5344CB8AC3E}">
        <p14:creationId xmlns:p14="http://schemas.microsoft.com/office/powerpoint/2010/main" val="423696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23C9-DB15-4C84-B0C3-ABCDDC1C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F330F54-775C-4C08-9702-C819FCB95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27" y="727323"/>
            <a:ext cx="8942882" cy="5392431"/>
          </a:xfrm>
        </p:spPr>
      </p:pic>
    </p:spTree>
    <p:extLst>
      <p:ext uri="{BB962C8B-B14F-4D97-AF65-F5344CB8AC3E}">
        <p14:creationId xmlns:p14="http://schemas.microsoft.com/office/powerpoint/2010/main" val="2498358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A96A-AC74-42B2-9E4F-5E44CC58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309689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Step 2 Pooling</a:t>
            </a:r>
          </a:p>
        </p:txBody>
      </p:sp>
    </p:spTree>
    <p:extLst>
      <p:ext uri="{BB962C8B-B14F-4D97-AF65-F5344CB8AC3E}">
        <p14:creationId xmlns:p14="http://schemas.microsoft.com/office/powerpoint/2010/main" val="22380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6AD1-19D4-465C-B401-B3138A6A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9E83-C12E-4DCD-9BE1-2C9AB803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1E9E932-A80B-4862-8D35-B86741E4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409700"/>
            <a:ext cx="11953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850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3A6-79C3-4CFC-8D2B-4D861F75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E57CE-B08F-4BBD-A05B-89A3C4A9E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Similar to the Convolutional Layer, the Pooling layer is responsible for reducing the spatial size of the Convolved Feature. 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This is to 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charter"/>
              </a:rPr>
              <a:t>decrease the computational power required to process the data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 through dimensionality reduction. </a:t>
            </a:r>
          </a:p>
          <a:p>
            <a:pPr algn="just"/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Furthermore, it is useful for 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charter"/>
              </a:rPr>
              <a:t>extracting dominant features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charter"/>
              </a:rPr>
              <a:t> which are rotational and positional invariant, thus maintaining the process of effectively training of the model.</a:t>
            </a:r>
          </a:p>
          <a:p>
            <a:pPr algn="just"/>
            <a:r>
              <a:rPr lang="en-US" sz="2200" dirty="0">
                <a:solidFill>
                  <a:srgbClr val="292929"/>
                </a:solidFill>
                <a:latin typeface="charter"/>
              </a:rPr>
              <a:t>There can be different types of pooling: Max pooling, average pooling etc.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120534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1284-8125-4881-B8F9-1B92DE9D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BFEAB6D7-2D15-4E3D-85A5-6543F919D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96" y="2189163"/>
            <a:ext cx="8326808" cy="3822700"/>
          </a:xfrm>
        </p:spPr>
      </p:pic>
    </p:spTree>
    <p:extLst>
      <p:ext uri="{BB962C8B-B14F-4D97-AF65-F5344CB8AC3E}">
        <p14:creationId xmlns:p14="http://schemas.microsoft.com/office/powerpoint/2010/main" val="186896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5724-7A0E-43D5-BDE0-A6849B5E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group of cheetahs&#10;&#10;Description automatically generated with medium confidence">
            <a:extLst>
              <a:ext uri="{FF2B5EF4-FFF2-40B4-BE49-F238E27FC236}">
                <a16:creationId xmlns:a16="http://schemas.microsoft.com/office/drawing/2014/main" id="{9229989A-16A7-451E-BBC5-A9F4EA2F3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5" y="727323"/>
            <a:ext cx="10783529" cy="5284540"/>
          </a:xfrm>
        </p:spPr>
      </p:pic>
    </p:spTree>
    <p:extLst>
      <p:ext uri="{BB962C8B-B14F-4D97-AF65-F5344CB8AC3E}">
        <p14:creationId xmlns:p14="http://schemas.microsoft.com/office/powerpoint/2010/main" val="159389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AEB6-D865-46DA-8077-3592BDCA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7811-27F9-4D01-B269-C0F38E94B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82CD920-D03B-4B57-A159-6C58F8D8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56751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40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1298-88AF-4739-8DF9-88175ED8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C0288430-44FA-421B-BB17-F10960BFA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97" y="2189163"/>
            <a:ext cx="4010205" cy="3822700"/>
          </a:xfrm>
        </p:spPr>
      </p:pic>
    </p:spTree>
    <p:extLst>
      <p:ext uri="{BB962C8B-B14F-4D97-AF65-F5344CB8AC3E}">
        <p14:creationId xmlns:p14="http://schemas.microsoft.com/office/powerpoint/2010/main" val="88796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CBFA-E580-4495-B867-65FAFC2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EF8638-7749-4A8B-80D8-D17F67CF5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04" y="2189163"/>
            <a:ext cx="6636392" cy="3822700"/>
          </a:xfrm>
        </p:spPr>
      </p:pic>
    </p:spTree>
    <p:extLst>
      <p:ext uri="{BB962C8B-B14F-4D97-AF65-F5344CB8AC3E}">
        <p14:creationId xmlns:p14="http://schemas.microsoft.com/office/powerpoint/2010/main" val="1510143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3252-FA54-4A61-A277-278C1219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00A663C-48AD-4E2A-AE3E-E7D809E03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9" y="831107"/>
            <a:ext cx="8531655" cy="5195786"/>
          </a:xfrm>
        </p:spPr>
      </p:pic>
    </p:spTree>
    <p:extLst>
      <p:ext uri="{BB962C8B-B14F-4D97-AF65-F5344CB8AC3E}">
        <p14:creationId xmlns:p14="http://schemas.microsoft.com/office/powerpoint/2010/main" val="533146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9C1F-7413-4623-B096-29DFA288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A464EB-ABA3-47DF-9D3C-556F483B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32" y="2189163"/>
            <a:ext cx="6855536" cy="3822700"/>
          </a:xfrm>
        </p:spPr>
      </p:pic>
    </p:spTree>
    <p:extLst>
      <p:ext uri="{BB962C8B-B14F-4D97-AF65-F5344CB8AC3E}">
        <p14:creationId xmlns:p14="http://schemas.microsoft.com/office/powerpoint/2010/main" val="6258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701-1160-4659-B243-EBE29C7C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597436-1E66-4F19-AAF2-06DA687E9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6" y="141536"/>
            <a:ext cx="6500324" cy="3822700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1B8A27-D7D0-4F6B-A334-AB66166BA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45" y="3494121"/>
            <a:ext cx="7455455" cy="33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E48E-332E-4A00-8587-151F75E1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7FA29D-D5FC-43C2-8E9B-0CD8E816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" y="141536"/>
            <a:ext cx="6980807" cy="3822700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2BA740-1FFB-4CDF-9C70-880C9862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3" y="3814612"/>
            <a:ext cx="7288845" cy="30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FB51-A750-4194-9A38-85C33B50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Why we  are studying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1FC1-EE6B-4AFA-9175-EFDE7145C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solidFill>
                  <a:schemeClr val="bg2">
                    <a:lumMod val="25000"/>
                  </a:schemeClr>
                </a:solidFill>
              </a:rPr>
              <a:t>Search applications of CNN.</a:t>
            </a:r>
          </a:p>
        </p:txBody>
      </p:sp>
    </p:spTree>
    <p:extLst>
      <p:ext uri="{BB962C8B-B14F-4D97-AF65-F5344CB8AC3E}">
        <p14:creationId xmlns:p14="http://schemas.microsoft.com/office/powerpoint/2010/main" val="34769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D172-4C57-480D-A42D-43AB15DD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23CFF3-C9EB-4B6E-9225-9FC3B096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" y="0"/>
            <a:ext cx="7616506" cy="3333135"/>
          </a:xfr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35264E9-33C6-4036-9F15-8A87D8D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27" y="3199889"/>
            <a:ext cx="1019317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1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B60A-98C0-4774-93BC-E1849AEC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POOLING (optional reading)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DF2129-DBA6-410C-BB5A-33D1EE46A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8" y="2189163"/>
            <a:ext cx="8779323" cy="3822700"/>
          </a:xfrm>
        </p:spPr>
      </p:pic>
    </p:spTree>
    <p:extLst>
      <p:ext uri="{BB962C8B-B14F-4D97-AF65-F5344CB8AC3E}">
        <p14:creationId xmlns:p14="http://schemas.microsoft.com/office/powerpoint/2010/main" val="1561061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6C87-D211-4CC9-9A79-FF4C0F58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Till now..</a:t>
            </a:r>
          </a:p>
        </p:txBody>
      </p:sp>
      <p:pic>
        <p:nvPicPr>
          <p:cNvPr id="9" name="Content Placeholder 8" descr="A diagram of a house&#10;&#10;Description automatically generated with low confidence">
            <a:extLst>
              <a:ext uri="{FF2B5EF4-FFF2-40B4-BE49-F238E27FC236}">
                <a16:creationId xmlns:a16="http://schemas.microsoft.com/office/drawing/2014/main" id="{585FF84D-BA7B-48CE-BCE3-CBB517594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26" y="2189163"/>
            <a:ext cx="9043947" cy="3822700"/>
          </a:xfrm>
        </p:spPr>
      </p:pic>
    </p:spTree>
    <p:extLst>
      <p:ext uri="{BB962C8B-B14F-4D97-AF65-F5344CB8AC3E}">
        <p14:creationId xmlns:p14="http://schemas.microsoft.com/office/powerpoint/2010/main" val="2378462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7E7D-4AC8-453E-9E37-AB52A877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B025-F940-410C-B050-63FAD5EE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2">
                  <a:lumMod val="10000"/>
                </a:schemeClr>
              </a:solidFill>
            </a:endParaRPr>
          </a:p>
          <a:p>
            <a:endParaRPr lang="en-CA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576DC-8AB8-486D-AFED-4A2C7EAD0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" y="720224"/>
            <a:ext cx="12192000" cy="6137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9C715-F382-4A94-B389-FC3C55B6B80C}"/>
              </a:ext>
            </a:extLst>
          </p:cNvPr>
          <p:cNvSpPr txBox="1"/>
          <p:nvPr/>
        </p:nvSpPr>
        <p:spPr>
          <a:xfrm>
            <a:off x="3025878" y="162677"/>
            <a:ext cx="614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https://www.cs.ryerson.ca/~aharley/vis/conv/flat.html</a:t>
            </a:r>
            <a:endParaRPr lang="en-CA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98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0A6D-6564-4010-A8D5-0626E33F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 Flattening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CD00-8628-4EE6-AE7D-FB21973A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D22D5-34AE-4109-BFC3-7ACB4627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17" y="2707711"/>
            <a:ext cx="593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5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80E1-AACD-4EF7-9A72-7B9CBCEE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33FF-EE9F-419C-9EEF-951255AB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4C637-CC01-44A9-88ED-B6A505B2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0" y="2502617"/>
            <a:ext cx="71628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FDEC-B7A2-4B88-98AC-E839207E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F0EDF-831E-4480-B53E-8A5192DCF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© SuperDataScienceDeep Learning A-Z&#10;Input Image&#10;Convolutional Layer&#10;0 0 0 0 0 0 0&#10;0 1 0 0 0 1 0&#10;0 0 0 0 0 0 0&#10;0 0 0 1 0 0 ...">
            <a:extLst>
              <a:ext uri="{FF2B5EF4-FFF2-40B4-BE49-F238E27FC236}">
                <a16:creationId xmlns:a16="http://schemas.microsoft.com/office/drawing/2014/main" id="{58195F6D-FC09-4363-A31D-EE15873B8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3" b="8378"/>
          <a:stretch/>
        </p:blipFill>
        <p:spPr bwMode="auto">
          <a:xfrm>
            <a:off x="1219199" y="685800"/>
            <a:ext cx="9783097" cy="502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24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0469-FDA7-4C15-877D-F4F914DD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4 Full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7595D-8C48-4B63-AA6E-A7E0A558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© SuperDataScienceDeep Learning A-Z&#10;Flattening Output value&#10;X1&#10;X2&#10;Xm&#10;Input Layer Fully Connected Layer Output Layer&#10;y&#10;y&#10; ">
            <a:extLst>
              <a:ext uri="{FF2B5EF4-FFF2-40B4-BE49-F238E27FC236}">
                <a16:creationId xmlns:a16="http://schemas.microsoft.com/office/drawing/2014/main" id="{20E60CDE-25BD-4525-B45C-A89DE020D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3" r="805" b="5690"/>
          <a:stretch/>
        </p:blipFill>
        <p:spPr bwMode="auto">
          <a:xfrm>
            <a:off x="1101213" y="1735657"/>
            <a:ext cx="9674942" cy="43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78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9C9D-E9C7-42EE-9876-EEA8670E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0DB4-D5C6-404F-8074-F689DBC2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© SuperDataScienceDeep Learning A-Z&#10;Flattening&#10;Dog&#10;Cat&#10; ">
            <a:extLst>
              <a:ext uri="{FF2B5EF4-FFF2-40B4-BE49-F238E27FC236}">
                <a16:creationId xmlns:a16="http://schemas.microsoft.com/office/drawing/2014/main" id="{405A03DB-3780-4A27-A56C-858B2714C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" r="3931" b="6945"/>
          <a:stretch/>
        </p:blipFill>
        <p:spPr bwMode="auto">
          <a:xfrm>
            <a:off x="1219201" y="727323"/>
            <a:ext cx="9370142" cy="50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08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C373-C0C9-4EEA-861D-8D0BE8B9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619A-FD64-4401-B799-767DC6F94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 descr="© SuperDataScienceDeep Learning A-Z&#10;Flattening&#10;Dog&#10;Cat&#10; ">
            <a:extLst>
              <a:ext uri="{FF2B5EF4-FFF2-40B4-BE49-F238E27FC236}">
                <a16:creationId xmlns:a16="http://schemas.microsoft.com/office/drawing/2014/main" id="{D95F4640-CBC2-425C-922C-35EDD32E6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" b="6586"/>
          <a:stretch/>
        </p:blipFill>
        <p:spPr bwMode="auto">
          <a:xfrm>
            <a:off x="1219200" y="685800"/>
            <a:ext cx="9625781" cy="51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7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E0D6-D0F3-4D25-9482-9A2493E1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A2B17-9C68-4A28-A367-6B2253B28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F7919-6358-4D45-9977-2C437B50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6" y="2415049"/>
            <a:ext cx="29051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6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02D1-12CE-40D5-8AA9-10FFE257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14367-58B9-48F0-B56C-EAB4C418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122" name="Picture 2" descr="© SuperDataScienceDeep Learning A-Z&#10;Flattening&#10;0.2&#10;0.1&#10;0.2&#10;1&#10;0.1&#10;0.1&#10;0.9&#10;1&#10;Dog&#10;Cat&#10; ">
            <a:extLst>
              <a:ext uri="{FF2B5EF4-FFF2-40B4-BE49-F238E27FC236}">
                <a16:creationId xmlns:a16="http://schemas.microsoft.com/office/drawing/2014/main" id="{76416D9D-F9A2-4F50-8422-020E6CB5B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" b="7124"/>
          <a:stretch/>
        </p:blipFill>
        <p:spPr bwMode="auto">
          <a:xfrm>
            <a:off x="1219200" y="685800"/>
            <a:ext cx="9665110" cy="509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196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D5D4-544E-4F85-9F47-B9107AFF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2A75-1A59-49F4-A830-464C2AB7E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© SuperDataScienceDeep Learning A-Z&#10;Flattening&#10;0.2&#10;0.1&#10;0.2&#10;0.1&#10;0.1&#10;Dog&#10;Cat&#10;0.9&#10;1&#10;1&#10; ">
            <a:extLst>
              <a:ext uri="{FF2B5EF4-FFF2-40B4-BE49-F238E27FC236}">
                <a16:creationId xmlns:a16="http://schemas.microsoft.com/office/drawing/2014/main" id="{14EA0D0F-D622-4D84-AD37-05C3BB241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" b="7153"/>
          <a:stretch/>
        </p:blipFill>
        <p:spPr bwMode="auto">
          <a:xfrm>
            <a:off x="1219199" y="685800"/>
            <a:ext cx="977326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40AD-7D7E-46FA-8F7B-E84E649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C7847-607F-4EFD-BE41-9DC1BE376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 descr="© SuperDataScienceDeep Learning A-Z&#10;Flattening&#10;0.2&#10;0.2&#10;Dog&#10;Cat&#10;0.1&#10;0.2&#10;0.1&#10;0.9&#10;0.9&#10;1&#10; ">
            <a:extLst>
              <a:ext uri="{FF2B5EF4-FFF2-40B4-BE49-F238E27FC236}">
                <a16:creationId xmlns:a16="http://schemas.microsoft.com/office/drawing/2014/main" id="{312BE0B3-36B9-4D61-AA4C-857CB3245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4" b="6765"/>
          <a:stretch/>
        </p:blipFill>
        <p:spPr bwMode="auto">
          <a:xfrm>
            <a:off x="1219200" y="685800"/>
            <a:ext cx="9704439" cy="51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73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BEC8-6795-4558-8AA9-B305A5C0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55F6-438E-4A35-B11E-D102F3D5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194" name="Picture 2" descr="© SuperDataScienceDeep Learning A-Z&#10;Flattening&#10;0.4&#10;0.1&#10;Dog&#10;Cat&#10;1&#10;1&#10;0.8&#10;0.1&#10;0.8&#10;0.2&#10;0.95&#10;0.05&#10; ">
            <a:extLst>
              <a:ext uri="{FF2B5EF4-FFF2-40B4-BE49-F238E27FC236}">
                <a16:creationId xmlns:a16="http://schemas.microsoft.com/office/drawing/2014/main" id="{110544D9-C4F8-4FEE-8F83-C5D10A836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8" b="7303"/>
          <a:stretch/>
        </p:blipFill>
        <p:spPr bwMode="auto">
          <a:xfrm>
            <a:off x="1219200" y="685800"/>
            <a:ext cx="9655277" cy="508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130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43B7-34EF-4071-A423-BFFA468A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A3A9-7E88-4CB7-98BF-E50E3FFE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218" name="Picture 2" descr="© SuperDataScienceDeep Learning A-Z&#10;Image Source: a talk by Geoffrey Hinton&#10; ">
            <a:extLst>
              <a:ext uri="{FF2B5EF4-FFF2-40B4-BE49-F238E27FC236}">
                <a16:creationId xmlns:a16="http://schemas.microsoft.com/office/drawing/2014/main" id="{0B5EE55F-CDE3-4D8C-AD2B-442288CE8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" b="11066"/>
          <a:stretch/>
        </p:blipFill>
        <p:spPr bwMode="auto">
          <a:xfrm>
            <a:off x="1258529" y="1855840"/>
            <a:ext cx="9674942" cy="48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23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D017-1010-4A76-B4AD-E634618F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Reading </a:t>
            </a:r>
            <a:r>
              <a:rPr lang="en-CA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BFB3-5F93-4A11-9C33-7A49DEF97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Read Valid padding and Same padding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https://www.simplilearn.com/tutorials/deep-learning-tutorial/convolutional-neural-network</a:t>
            </a:r>
          </a:p>
          <a:p>
            <a:endParaRPr lang="en-CA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00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08C2-FD5E-44FE-9BDD-435A87EE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Must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ABC8-74EB-4E0B-B6EC-7DFD9A83C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hlinkClick r:id="rId2"/>
              </a:rPr>
              <a:t>https://towardsdatascience.com/a-comprehensive-guide-to-convolutional-neural-networks-the-eli5-way-3bd2b1164a53</a:t>
            </a:r>
            <a:endParaRPr lang="en-CA" b="1" dirty="0"/>
          </a:p>
          <a:p>
            <a:endParaRPr lang="en-CA" b="1" dirty="0"/>
          </a:p>
          <a:p>
            <a:r>
              <a:rPr lang="en-CA" b="1" dirty="0">
                <a:hlinkClick r:id="rId3"/>
              </a:rPr>
              <a:t>https://www.analyticsvidhya.com/blog/2018/12/guide-convolutional-neural-network-cnn/</a:t>
            </a:r>
            <a:endParaRPr lang="en-CA" b="1" dirty="0"/>
          </a:p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63976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C62B-87A6-4B9D-A908-C8D00EA0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00F4-06EA-488F-9162-A6BBB29A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516EE-AC49-4F17-9D3E-E3B28D65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68" y="2523909"/>
            <a:ext cx="38576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8AC2-25E4-4453-88AB-F430884B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01729-8C01-4740-8854-0DF616C4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C5AB1-1709-451A-8E25-0BB6D114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26" y="1908963"/>
            <a:ext cx="5697948" cy="42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233D-12EC-42E2-A2C5-1A17D6EC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2280-BBD6-4615-B957-E646CCDD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5FBD9-AA2D-45C3-ADA8-A8A7674A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78" y="2581059"/>
            <a:ext cx="7229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11669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8E2E5"/>
      </a:lt2>
      <a:accent1>
        <a:srgbClr val="40B67B"/>
      </a:accent1>
      <a:accent2>
        <a:srgbClr val="35B73F"/>
      </a:accent2>
      <a:accent3>
        <a:srgbClr val="66B43F"/>
      </a:accent3>
      <a:accent4>
        <a:srgbClr val="8EAD32"/>
      </a:accent4>
      <a:accent5>
        <a:srgbClr val="B4A03F"/>
      </a:accent5>
      <a:accent6>
        <a:srgbClr val="B76B35"/>
      </a:accent6>
      <a:hlink>
        <a:srgbClr val="86852C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574</Words>
  <Application>Microsoft Office PowerPoint</Application>
  <PresentationFormat>Widescreen</PresentationFormat>
  <Paragraphs>54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Avenir Next LT Pro</vt:lpstr>
      <vt:lpstr>AvenirNext LT Pro Medium</vt:lpstr>
      <vt:lpstr>Cambria</vt:lpstr>
      <vt:lpstr>charter</vt:lpstr>
      <vt:lpstr>Footlight MT Light</vt:lpstr>
      <vt:lpstr>ArchVTI</vt:lpstr>
      <vt:lpstr>Building CNN</vt:lpstr>
      <vt:lpstr>Table of Content</vt:lpstr>
      <vt:lpstr>What are Convolutional Neural Networks?</vt:lpstr>
      <vt:lpstr>PowerPoint Presentation</vt:lpstr>
      <vt:lpstr>Why we  are studying this?</vt:lpstr>
      <vt:lpstr>CNN</vt:lpstr>
      <vt:lpstr>CNN</vt:lpstr>
      <vt:lpstr>CNN</vt:lpstr>
      <vt:lpstr>CNN</vt:lpstr>
      <vt:lpstr>CNN</vt:lpstr>
      <vt:lpstr>CNN</vt:lpstr>
      <vt:lpstr>How CNN is going to help?</vt:lpstr>
      <vt:lpstr>PowerPoint Presentation</vt:lpstr>
      <vt:lpstr>Steps of CNN</vt:lpstr>
      <vt:lpstr>Step 1 Convolution (The Kernel/Filter)</vt:lpstr>
      <vt:lpstr>Step 1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last step</vt:lpstr>
      <vt:lpstr>Another Example</vt:lpstr>
      <vt:lpstr>PowerPoint Presentation</vt:lpstr>
      <vt:lpstr>Multiple Channels</vt:lpstr>
      <vt:lpstr>Explanation of the previous fig.</vt:lpstr>
      <vt:lpstr>Another Example</vt:lpstr>
      <vt:lpstr>Why we are doing this? (Convolution)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 Pooling</vt:lpstr>
      <vt:lpstr>Pooling</vt:lpstr>
      <vt:lpstr>PowerPoint Presentation</vt:lpstr>
      <vt:lpstr>PowerPoint Presentation</vt:lpstr>
      <vt:lpstr>Types of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POOLING (optional reading)</vt:lpstr>
      <vt:lpstr>Till now..</vt:lpstr>
      <vt:lpstr>PowerPoint Presentation</vt:lpstr>
      <vt:lpstr>Step 3 Flattening</vt:lpstr>
      <vt:lpstr>PowerPoint Presentation</vt:lpstr>
      <vt:lpstr>PowerPoint Presentation</vt:lpstr>
      <vt:lpstr>Step 4 Full Connection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example</vt:lpstr>
      <vt:lpstr>Reading Task</vt:lpstr>
      <vt:lpstr>Must 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CNN</dc:title>
  <dc:creator>. Sukhchandan</dc:creator>
  <cp:lastModifiedBy>. Sukhchandan</cp:lastModifiedBy>
  <cp:revision>37</cp:revision>
  <dcterms:created xsi:type="dcterms:W3CDTF">2021-10-19T13:39:19Z</dcterms:created>
  <dcterms:modified xsi:type="dcterms:W3CDTF">2021-10-19T15:03:17Z</dcterms:modified>
</cp:coreProperties>
</file>